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65" r:id="rId3"/>
    <p:sldId id="257" r:id="rId4"/>
    <p:sldId id="258" r:id="rId5"/>
    <p:sldId id="259" r:id="rId6"/>
    <p:sldId id="260" r:id="rId7"/>
    <p:sldId id="261" r:id="rId8"/>
    <p:sldId id="262" r:id="rId9"/>
    <p:sldId id="263" r:id="rId10"/>
    <p:sldId id="264" r:id="rId11"/>
    <p:sldId id="268" r:id="rId12"/>
    <p:sldId id="266" r:id="rId13"/>
    <p:sldId id="267" r:id="rId14"/>
    <p:sldId id="272" r:id="rId15"/>
    <p:sldId id="269" r:id="rId16"/>
    <p:sldId id="270" r:id="rId17"/>
    <p:sldId id="271"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74" d="100"/>
          <a:sy n="74" d="100"/>
        </p:scale>
        <p:origin x="-133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914DC57-7E43-1645-A9E1-7AE19C8E7440}" type="datetimeFigureOut">
              <a:rPr lang="en-US" smtClean="0"/>
              <a:pPr/>
              <a:t>5/30/13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E5FE31F-F43C-AE4A-91EC-1F5F7A11FA88}"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14DC57-7E43-1645-A9E1-7AE19C8E7440}" type="datetimeFigureOut">
              <a:rPr lang="en-US" smtClean="0"/>
              <a:pPr/>
              <a:t>5/30/13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E5FE31F-F43C-AE4A-91EC-1F5F7A11FA88}"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14DC57-7E43-1645-A9E1-7AE19C8E7440}" type="datetimeFigureOut">
              <a:rPr lang="en-US" smtClean="0"/>
              <a:pPr/>
              <a:t>5/30/13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E5FE31F-F43C-AE4A-91EC-1F5F7A11FA88}"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14DC57-7E43-1645-A9E1-7AE19C8E7440}" type="datetimeFigureOut">
              <a:rPr lang="en-US" smtClean="0"/>
              <a:pPr/>
              <a:t>5/30/13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E5FE31F-F43C-AE4A-91EC-1F5F7A11FA88}"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914DC57-7E43-1645-A9E1-7AE19C8E7440}" type="datetimeFigureOut">
              <a:rPr lang="en-US" smtClean="0"/>
              <a:pPr/>
              <a:t>5/30/13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E5FE31F-F43C-AE4A-91EC-1F5F7A11FA88}"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914DC57-7E43-1645-A9E1-7AE19C8E7440}" type="datetimeFigureOut">
              <a:rPr lang="en-US" smtClean="0"/>
              <a:pPr/>
              <a:t>5/30/13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E5FE31F-F43C-AE4A-91EC-1F5F7A11FA88}"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914DC57-7E43-1645-A9E1-7AE19C8E7440}" type="datetimeFigureOut">
              <a:rPr lang="en-US" smtClean="0"/>
              <a:pPr/>
              <a:t>5/30/13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E5FE31F-F43C-AE4A-91EC-1F5F7A11FA88}"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914DC57-7E43-1645-A9E1-7AE19C8E7440}" type="datetimeFigureOut">
              <a:rPr lang="en-US" smtClean="0"/>
              <a:pPr/>
              <a:t>5/30/13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E5FE31F-F43C-AE4A-91EC-1F5F7A11FA88}"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14DC57-7E43-1645-A9E1-7AE19C8E7440}" type="datetimeFigureOut">
              <a:rPr lang="en-US" smtClean="0"/>
              <a:pPr/>
              <a:t>5/30/13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E5FE31F-F43C-AE4A-91EC-1F5F7A11FA88}"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14DC57-7E43-1645-A9E1-7AE19C8E7440}" type="datetimeFigureOut">
              <a:rPr lang="en-US" smtClean="0"/>
              <a:pPr/>
              <a:t>5/30/13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E5FE31F-F43C-AE4A-91EC-1F5F7A11FA88}"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14DC57-7E43-1645-A9E1-7AE19C8E7440}" type="datetimeFigureOut">
              <a:rPr lang="en-US" smtClean="0"/>
              <a:pPr/>
              <a:t>5/30/13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E5FE31F-F43C-AE4A-91EC-1F5F7A11FA88}"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14DC57-7E43-1645-A9E1-7AE19C8E7440}" type="datetimeFigureOut">
              <a:rPr lang="en-US" smtClean="0"/>
              <a:pPr/>
              <a:t>5/30/13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5FE31F-F43C-AE4A-91EC-1F5F7A11FA88}"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9.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0.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1.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3.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6.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7.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Passage to a New Century</a:t>
            </a:r>
            <a:endParaRPr lang="en-US" dirty="0"/>
          </a:p>
        </p:txBody>
      </p:sp>
      <p:sp>
        <p:nvSpPr>
          <p:cNvPr id="3" name="Subtitle 2"/>
          <p:cNvSpPr>
            <a:spLocks noGrp="1"/>
          </p:cNvSpPr>
          <p:nvPr>
            <p:ph type="subTitle" idx="1"/>
          </p:nvPr>
        </p:nvSpPr>
        <p:spPr/>
        <p:txBody>
          <a:bodyPr/>
          <a:lstStyle/>
          <a:p>
            <a:r>
              <a:rPr lang="en-US" dirty="0" smtClean="0"/>
              <a:t>Ch 32-34</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alphaModFix amt="40000"/>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Richard Nixon</a:t>
            </a:r>
            <a:endParaRPr lang="en-US" dirty="0"/>
          </a:p>
        </p:txBody>
      </p:sp>
      <p:sp>
        <p:nvSpPr>
          <p:cNvPr id="4" name="Text Placeholder 3"/>
          <p:cNvSpPr>
            <a:spLocks noGrp="1"/>
          </p:cNvSpPr>
          <p:nvPr>
            <p:ph type="body" idx="1"/>
          </p:nvPr>
        </p:nvSpPr>
        <p:spPr/>
        <p:txBody>
          <a:bodyPr/>
          <a:lstStyle/>
          <a:p>
            <a:r>
              <a:rPr lang="en-US" dirty="0" smtClean="0"/>
              <a:t>Problems</a:t>
            </a:r>
            <a:endParaRPr lang="en-US" dirty="0"/>
          </a:p>
        </p:txBody>
      </p:sp>
      <p:sp>
        <p:nvSpPr>
          <p:cNvPr id="5" name="Content Placeholder 4"/>
          <p:cNvSpPr>
            <a:spLocks noGrp="1"/>
          </p:cNvSpPr>
          <p:nvPr>
            <p:ph sz="half" idx="2"/>
          </p:nvPr>
        </p:nvSpPr>
        <p:spPr/>
        <p:txBody>
          <a:bodyPr/>
          <a:lstStyle/>
          <a:p>
            <a:r>
              <a:rPr lang="en-US" dirty="0"/>
              <a:t>U.S.-Soviet relations (détente)</a:t>
            </a:r>
            <a:r>
              <a:rPr lang="en-US" dirty="0" smtClean="0"/>
              <a:t> </a:t>
            </a:r>
            <a:endParaRPr lang="en-US" dirty="0"/>
          </a:p>
        </p:txBody>
      </p:sp>
      <p:sp>
        <p:nvSpPr>
          <p:cNvPr id="6" name="Text Placeholder 5"/>
          <p:cNvSpPr>
            <a:spLocks noGrp="1"/>
          </p:cNvSpPr>
          <p:nvPr>
            <p:ph type="body" sz="quarter" idx="3"/>
          </p:nvPr>
        </p:nvSpPr>
        <p:spPr/>
        <p:txBody>
          <a:bodyPr/>
          <a:lstStyle/>
          <a:p>
            <a:r>
              <a:rPr lang="en-US" dirty="0" smtClean="0"/>
              <a:t>Policies </a:t>
            </a:r>
            <a:endParaRPr lang="en-US" dirty="0"/>
          </a:p>
        </p:txBody>
      </p:sp>
      <p:sp>
        <p:nvSpPr>
          <p:cNvPr id="7" name="Content Placeholder 6"/>
          <p:cNvSpPr>
            <a:spLocks noGrp="1"/>
          </p:cNvSpPr>
          <p:nvPr>
            <p:ph sz="quarter" idx="4"/>
          </p:nvPr>
        </p:nvSpPr>
        <p:spPr/>
        <p:txBody>
          <a:bodyPr/>
          <a:lstStyle/>
          <a:p>
            <a:r>
              <a:rPr lang="en-US" dirty="0" smtClean="0"/>
              <a:t>Visited the Soviet Union to open up political dialogue (Signed the Strategic Arms Limitation Treaty/SALT) </a:t>
            </a:r>
          </a:p>
          <a:p>
            <a:r>
              <a:rPr lang="en-US" dirty="0" smtClean="0"/>
              <a:t>Goal was to make China nervous </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r>
              <a:rPr lang="en-US" dirty="0" smtClean="0"/>
              <a:t>The Ford and Carter Years</a:t>
            </a:r>
            <a:endParaRPr lang="en-US" dirty="0"/>
          </a:p>
        </p:txBody>
      </p:sp>
      <p:sp>
        <p:nvSpPr>
          <p:cNvPr id="8" name="Subtitle 7"/>
          <p:cNvSpPr>
            <a:spLocks noGrp="1"/>
          </p:cNvSpPr>
          <p:nvPr>
            <p:ph type="subTitle" idx="1"/>
          </p:nvPr>
        </p:nvSpPr>
        <p:spPr/>
        <p:txBody>
          <a:bodyPr/>
          <a:lstStyle/>
          <a:p>
            <a:r>
              <a:rPr lang="en-US" dirty="0" smtClean="0"/>
              <a:t>Ch 32 Sec 3</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alphaModFix amt="40000"/>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Gerald Ford</a:t>
            </a:r>
            <a:endParaRPr lang="en-US" dirty="0"/>
          </a:p>
        </p:txBody>
      </p:sp>
      <p:sp>
        <p:nvSpPr>
          <p:cNvPr id="3" name="Text Placeholder 2"/>
          <p:cNvSpPr>
            <a:spLocks noGrp="1"/>
          </p:cNvSpPr>
          <p:nvPr>
            <p:ph type="body" idx="1"/>
          </p:nvPr>
        </p:nvSpPr>
        <p:spPr/>
        <p:txBody>
          <a:bodyPr/>
          <a:lstStyle/>
          <a:p>
            <a:r>
              <a:rPr lang="en-US" dirty="0" smtClean="0"/>
              <a:t>Problems faced by Ford </a:t>
            </a:r>
            <a:endParaRPr lang="en-US" dirty="0"/>
          </a:p>
        </p:txBody>
      </p:sp>
      <p:sp>
        <p:nvSpPr>
          <p:cNvPr id="4" name="Content Placeholder 3"/>
          <p:cNvSpPr>
            <a:spLocks noGrp="1"/>
          </p:cNvSpPr>
          <p:nvPr>
            <p:ph sz="half" idx="2"/>
          </p:nvPr>
        </p:nvSpPr>
        <p:spPr/>
        <p:txBody>
          <a:bodyPr/>
          <a:lstStyle/>
          <a:p>
            <a:pPr marL="457200" indent="-457200">
              <a:buFont typeface="+mj-lt"/>
              <a:buAutoNum type="arabicPeriod"/>
            </a:pPr>
            <a:r>
              <a:rPr lang="en-US" dirty="0" smtClean="0"/>
              <a:t>Ending Watergate Scandal</a:t>
            </a:r>
          </a:p>
          <a:p>
            <a:pPr marL="457200" indent="-457200">
              <a:buFont typeface="+mj-lt"/>
              <a:buAutoNum type="arabicPeriod"/>
            </a:pPr>
            <a:r>
              <a:rPr lang="en-US" dirty="0" smtClean="0"/>
              <a:t>Troubled Economy </a:t>
            </a:r>
          </a:p>
          <a:p>
            <a:pPr marL="457200" indent="-457200">
              <a:buFont typeface="+mj-lt"/>
              <a:buAutoNum type="arabicPeriod"/>
            </a:pPr>
            <a:r>
              <a:rPr lang="en-US" dirty="0" smtClean="0"/>
              <a:t>Hostile Congress</a:t>
            </a:r>
          </a:p>
          <a:p>
            <a:pPr marL="457200" indent="-457200">
              <a:buFont typeface="+mj-lt"/>
              <a:buAutoNum type="arabicPeriod"/>
            </a:pPr>
            <a:r>
              <a:rPr lang="en-US" dirty="0" smtClean="0"/>
              <a:t>Cold War Tension </a:t>
            </a:r>
          </a:p>
          <a:p>
            <a:pPr marL="457200" indent="-457200">
              <a:buFont typeface="+mj-lt"/>
              <a:buAutoNum type="arabicPeriod"/>
            </a:pPr>
            <a:r>
              <a:rPr lang="en-US" dirty="0" smtClean="0"/>
              <a:t>Southeast Asia</a:t>
            </a:r>
            <a:endParaRPr lang="en-US" dirty="0"/>
          </a:p>
        </p:txBody>
      </p:sp>
      <p:sp>
        <p:nvSpPr>
          <p:cNvPr id="5" name="Text Placeholder 4"/>
          <p:cNvSpPr>
            <a:spLocks noGrp="1"/>
          </p:cNvSpPr>
          <p:nvPr>
            <p:ph type="body" sz="quarter" idx="3"/>
          </p:nvPr>
        </p:nvSpPr>
        <p:spPr/>
        <p:txBody>
          <a:bodyPr/>
          <a:lstStyle/>
          <a:p>
            <a:r>
              <a:rPr lang="en-US" dirty="0" smtClean="0"/>
              <a:t>Policies </a:t>
            </a:r>
            <a:endParaRPr lang="en-US" dirty="0"/>
          </a:p>
        </p:txBody>
      </p:sp>
      <p:sp>
        <p:nvSpPr>
          <p:cNvPr id="6" name="Content Placeholder 5"/>
          <p:cNvSpPr>
            <a:spLocks noGrp="1"/>
          </p:cNvSpPr>
          <p:nvPr>
            <p:ph sz="quarter" idx="4"/>
          </p:nvPr>
        </p:nvSpPr>
        <p:spPr/>
        <p:txBody>
          <a:bodyPr>
            <a:normAutofit fontScale="85000" lnSpcReduction="10000"/>
          </a:bodyPr>
          <a:lstStyle/>
          <a:p>
            <a:pPr marL="457200" indent="-457200">
              <a:buFont typeface="+mj-lt"/>
              <a:buAutoNum type="arabicPeriod"/>
            </a:pPr>
            <a:r>
              <a:rPr lang="en-US" dirty="0" smtClean="0"/>
              <a:t>Pardoned Nixon </a:t>
            </a:r>
          </a:p>
          <a:p>
            <a:pPr marL="457200" indent="-457200">
              <a:buFont typeface="+mj-lt"/>
              <a:buAutoNum type="arabicPeriod"/>
            </a:pPr>
            <a:r>
              <a:rPr lang="en-US" dirty="0" smtClean="0"/>
              <a:t>OPEC embargo leads to high inflation of goods (recession hits)</a:t>
            </a:r>
          </a:p>
          <a:p>
            <a:pPr marL="457200" indent="-457200">
              <a:buFont typeface="+mj-lt"/>
              <a:buAutoNum type="arabicPeriod"/>
            </a:pPr>
            <a:r>
              <a:rPr lang="en-US" dirty="0" smtClean="0"/>
              <a:t>Democrat Congress intent on pushing its own economic policy (vetoed 50 bills)</a:t>
            </a:r>
          </a:p>
          <a:p>
            <a:pPr marL="457200" indent="-457200">
              <a:buFont typeface="+mj-lt"/>
              <a:buAutoNum type="arabicPeriod"/>
            </a:pPr>
            <a:r>
              <a:rPr lang="en-US" dirty="0" smtClean="0"/>
              <a:t>Signed Helsinki Accord (better cooperation between Eastern and Western Europe)</a:t>
            </a:r>
          </a:p>
          <a:p>
            <a:pPr marL="457200" indent="-457200">
              <a:buFont typeface="+mj-lt"/>
              <a:buAutoNum type="arabicPeriod"/>
            </a:pPr>
            <a:r>
              <a:rPr lang="en-US" dirty="0" smtClean="0"/>
              <a:t>North Vietnam invades South Vietnam making it one country under communist flag </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alphaModFix amt="33000"/>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Jimmy Carter </a:t>
            </a:r>
            <a:endParaRPr lang="en-US" dirty="0"/>
          </a:p>
        </p:txBody>
      </p:sp>
      <p:sp>
        <p:nvSpPr>
          <p:cNvPr id="3" name="Text Placeholder 2"/>
          <p:cNvSpPr>
            <a:spLocks noGrp="1"/>
          </p:cNvSpPr>
          <p:nvPr>
            <p:ph type="body" idx="1"/>
          </p:nvPr>
        </p:nvSpPr>
        <p:spPr/>
        <p:txBody>
          <a:bodyPr/>
          <a:lstStyle/>
          <a:p>
            <a:r>
              <a:rPr lang="en-US" dirty="0" smtClean="0"/>
              <a:t>Problems Faced by Carter</a:t>
            </a:r>
            <a:endParaRPr lang="en-US" dirty="0"/>
          </a:p>
        </p:txBody>
      </p:sp>
      <p:sp>
        <p:nvSpPr>
          <p:cNvPr id="4" name="Content Placeholder 3"/>
          <p:cNvSpPr>
            <a:spLocks noGrp="1"/>
          </p:cNvSpPr>
          <p:nvPr>
            <p:ph sz="half" idx="2"/>
          </p:nvPr>
        </p:nvSpPr>
        <p:spPr/>
        <p:txBody>
          <a:bodyPr/>
          <a:lstStyle/>
          <a:p>
            <a:pPr marL="457200" indent="-457200">
              <a:buFont typeface="+mj-lt"/>
              <a:buAutoNum type="arabicPeriod"/>
            </a:pPr>
            <a:r>
              <a:rPr lang="en-US" dirty="0" smtClean="0"/>
              <a:t>Distrust of politicians </a:t>
            </a:r>
          </a:p>
          <a:p>
            <a:pPr marL="457200" indent="-457200">
              <a:buFont typeface="+mj-lt"/>
              <a:buAutoNum type="arabicPeriod"/>
            </a:pPr>
            <a:r>
              <a:rPr lang="en-US" dirty="0" smtClean="0"/>
              <a:t>Energy Crisis</a:t>
            </a:r>
          </a:p>
          <a:p>
            <a:pPr marL="457200" indent="-457200">
              <a:buFont typeface="+mj-lt"/>
              <a:buAutoNum type="arabicPeriod"/>
            </a:pPr>
            <a:r>
              <a:rPr lang="en-US" dirty="0" smtClean="0"/>
              <a:t>Discrimination </a:t>
            </a:r>
          </a:p>
          <a:p>
            <a:pPr marL="457200" indent="-457200">
              <a:buFont typeface="+mj-lt"/>
              <a:buAutoNum type="arabicPeriod"/>
            </a:pPr>
            <a:r>
              <a:rPr lang="en-US" dirty="0" smtClean="0"/>
              <a:t>Human Rights Issues</a:t>
            </a:r>
          </a:p>
          <a:p>
            <a:pPr marL="457200" indent="-457200">
              <a:buFont typeface="+mj-lt"/>
              <a:buAutoNum type="arabicPeriod"/>
            </a:pPr>
            <a:r>
              <a:rPr lang="en-US" dirty="0" smtClean="0"/>
              <a:t>Cold War Tensions </a:t>
            </a:r>
          </a:p>
          <a:p>
            <a:pPr marL="457200" indent="-457200">
              <a:buFont typeface="+mj-lt"/>
              <a:buAutoNum type="arabicPeriod"/>
            </a:pPr>
            <a:r>
              <a:rPr lang="en-US" dirty="0" smtClean="0"/>
              <a:t>Middle East Tensions </a:t>
            </a:r>
          </a:p>
          <a:p>
            <a:pPr marL="457200" indent="-457200">
              <a:buFont typeface="+mj-lt"/>
              <a:buAutoNum type="arabicPeriod"/>
            </a:pPr>
            <a:r>
              <a:rPr lang="en-US" dirty="0" smtClean="0"/>
              <a:t>Iran Hostage Crisis</a:t>
            </a:r>
            <a:endParaRPr lang="en-US" dirty="0"/>
          </a:p>
        </p:txBody>
      </p:sp>
      <p:sp>
        <p:nvSpPr>
          <p:cNvPr id="5" name="Text Placeholder 4"/>
          <p:cNvSpPr>
            <a:spLocks noGrp="1"/>
          </p:cNvSpPr>
          <p:nvPr>
            <p:ph type="body" sz="quarter" idx="3"/>
          </p:nvPr>
        </p:nvSpPr>
        <p:spPr/>
        <p:txBody>
          <a:bodyPr/>
          <a:lstStyle/>
          <a:p>
            <a:r>
              <a:rPr lang="en-US" dirty="0" smtClean="0"/>
              <a:t>Policies </a:t>
            </a:r>
            <a:endParaRPr lang="en-US" dirty="0"/>
          </a:p>
        </p:txBody>
      </p:sp>
      <p:sp>
        <p:nvSpPr>
          <p:cNvPr id="6" name="Content Placeholder 5"/>
          <p:cNvSpPr>
            <a:spLocks noGrp="1"/>
          </p:cNvSpPr>
          <p:nvPr>
            <p:ph sz="quarter" idx="4"/>
          </p:nvPr>
        </p:nvSpPr>
        <p:spPr/>
        <p:txBody>
          <a:bodyPr>
            <a:normAutofit fontScale="77500" lnSpcReduction="20000"/>
          </a:bodyPr>
          <a:lstStyle/>
          <a:p>
            <a:pPr marL="457200" indent="-457200">
              <a:buFont typeface="+mj-lt"/>
              <a:buAutoNum type="arabicPeriod"/>
            </a:pPr>
            <a:r>
              <a:rPr lang="en-US" dirty="0" smtClean="0"/>
              <a:t>Outsider from federal government </a:t>
            </a:r>
          </a:p>
          <a:p>
            <a:pPr marL="457200" indent="-457200">
              <a:buFont typeface="+mj-lt"/>
              <a:buAutoNum type="arabicPeriod"/>
            </a:pPr>
            <a:r>
              <a:rPr lang="en-US" dirty="0" smtClean="0"/>
              <a:t>Advocated voluntary energy conservation (EPA)</a:t>
            </a:r>
          </a:p>
          <a:p>
            <a:pPr marL="457200" indent="-457200">
              <a:buFont typeface="+mj-lt"/>
              <a:buAutoNum type="arabicPeriod"/>
            </a:pPr>
            <a:r>
              <a:rPr lang="en-US" dirty="0" smtClean="0"/>
              <a:t>Appointed more women and African Americans to his administration than any previous President</a:t>
            </a:r>
          </a:p>
          <a:p>
            <a:pPr marL="457200" indent="-457200">
              <a:buFont typeface="+mj-lt"/>
              <a:buAutoNum type="arabicPeriod"/>
            </a:pPr>
            <a:r>
              <a:rPr lang="en-US" dirty="0" smtClean="0"/>
              <a:t>Made human rights the foundation of his foreign policy</a:t>
            </a:r>
          </a:p>
          <a:p>
            <a:pPr marL="457200" indent="-457200">
              <a:buFont typeface="+mj-lt"/>
              <a:buAutoNum type="arabicPeriod"/>
            </a:pPr>
            <a:r>
              <a:rPr lang="en-US" dirty="0" smtClean="0"/>
              <a:t>Signed the SALT II agreement </a:t>
            </a:r>
          </a:p>
          <a:p>
            <a:pPr marL="457200" indent="-457200">
              <a:buFont typeface="+mj-lt"/>
              <a:buAutoNum type="arabicPeriod"/>
            </a:pPr>
            <a:r>
              <a:rPr lang="en-US" dirty="0" smtClean="0"/>
              <a:t>Negotiated the Camp David Accords </a:t>
            </a:r>
          </a:p>
          <a:p>
            <a:pPr marL="457200" indent="-457200">
              <a:buFont typeface="+mj-lt"/>
              <a:buAutoNum type="arabicPeriod"/>
            </a:pPr>
            <a:r>
              <a:rPr lang="en-US" dirty="0" smtClean="0"/>
              <a:t>Worked on returning all hostages</a:t>
            </a:r>
          </a:p>
          <a:p>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r>
              <a:rPr lang="en-US" dirty="0" smtClean="0"/>
              <a:t>The Reagan and Bush Years</a:t>
            </a:r>
            <a:endParaRPr lang="en-US" dirty="0"/>
          </a:p>
        </p:txBody>
      </p:sp>
      <p:sp>
        <p:nvSpPr>
          <p:cNvPr id="8" name="Subtitle 7"/>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alphaModFix amt="35000"/>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Four factors that contributed to Ronald Reagan’s victory!! </a:t>
            </a:r>
            <a:endParaRPr lang="en-US" dirty="0"/>
          </a:p>
        </p:txBody>
      </p:sp>
      <p:sp>
        <p:nvSpPr>
          <p:cNvPr id="9" name="Content Placeholder 8"/>
          <p:cNvSpPr>
            <a:spLocks noGrp="1"/>
          </p:cNvSpPr>
          <p:nvPr>
            <p:ph idx="1"/>
          </p:nvPr>
        </p:nvSpPr>
        <p:spPr/>
        <p:txBody>
          <a:bodyPr/>
          <a:lstStyle/>
          <a:p>
            <a:r>
              <a:rPr lang="en-US" dirty="0" smtClean="0"/>
              <a:t>Running on issues that appealed to the conservative mood of the 1980’s</a:t>
            </a:r>
          </a:p>
          <a:p>
            <a:r>
              <a:rPr lang="en-US" dirty="0" smtClean="0"/>
              <a:t>Iranian Hostage Crisis</a:t>
            </a:r>
          </a:p>
          <a:p>
            <a:r>
              <a:rPr lang="en-US" dirty="0" smtClean="0"/>
              <a:t>Economic Recession from the 1970’s</a:t>
            </a:r>
          </a:p>
          <a:p>
            <a:r>
              <a:rPr lang="en-US" dirty="0" smtClean="0"/>
              <a:t>Reagan’s personality (the great communicator)</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alphaModFix amt="47000"/>
          </a:blip>
          <a:stretch>
            <a:fillRect/>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Policy of Reagan and Bush</a:t>
            </a:r>
            <a:endParaRPr lang="en-US" dirty="0"/>
          </a:p>
        </p:txBody>
      </p:sp>
      <p:sp>
        <p:nvSpPr>
          <p:cNvPr id="5" name="Text Placeholder 4"/>
          <p:cNvSpPr>
            <a:spLocks noGrp="1"/>
          </p:cNvSpPr>
          <p:nvPr>
            <p:ph type="body" idx="1"/>
          </p:nvPr>
        </p:nvSpPr>
        <p:spPr/>
        <p:txBody>
          <a:bodyPr/>
          <a:lstStyle/>
          <a:p>
            <a:r>
              <a:rPr lang="en-US" dirty="0" smtClean="0"/>
              <a:t>Domestic Issues  </a:t>
            </a:r>
            <a:endParaRPr lang="en-US" dirty="0"/>
          </a:p>
        </p:txBody>
      </p:sp>
      <p:sp>
        <p:nvSpPr>
          <p:cNvPr id="6" name="Content Placeholder 5"/>
          <p:cNvSpPr>
            <a:spLocks noGrp="1"/>
          </p:cNvSpPr>
          <p:nvPr>
            <p:ph sz="half" idx="2"/>
          </p:nvPr>
        </p:nvSpPr>
        <p:spPr/>
        <p:txBody>
          <a:bodyPr>
            <a:noAutofit/>
          </a:bodyPr>
          <a:lstStyle/>
          <a:p>
            <a:pPr marL="342900" lvl="1" indent="-342900">
              <a:buFont typeface="Arial"/>
              <a:buChar char="•"/>
            </a:pPr>
            <a:r>
              <a:rPr lang="en-US" dirty="0" smtClean="0"/>
              <a:t>Reaganomics-Cut government spending on social programs and lower taxes for wealthy, but increase spending toward the military industry complex  </a:t>
            </a:r>
          </a:p>
          <a:p>
            <a:r>
              <a:rPr lang="en-US" sz="2000" dirty="0" smtClean="0"/>
              <a:t>Health-Rapid spread of AIDS/restrictions on abortion/limit healthcare for poor</a:t>
            </a:r>
          </a:p>
          <a:p>
            <a:r>
              <a:rPr lang="en-US" sz="2000" dirty="0" smtClean="0"/>
              <a:t>Education-Lagging test scores/high illiteracy rates/new curriculum innovations </a:t>
            </a:r>
          </a:p>
          <a:p>
            <a:r>
              <a:rPr lang="en-US" sz="2000" dirty="0" smtClean="0"/>
              <a:t>Cities-White flight/decreasing tax revenues/crumbling infrastructure </a:t>
            </a:r>
            <a:endParaRPr lang="en-US" sz="2000" dirty="0"/>
          </a:p>
        </p:txBody>
      </p:sp>
      <p:sp>
        <p:nvSpPr>
          <p:cNvPr id="7" name="Text Placeholder 6"/>
          <p:cNvSpPr>
            <a:spLocks noGrp="1"/>
          </p:cNvSpPr>
          <p:nvPr>
            <p:ph type="body" sz="quarter" idx="3"/>
          </p:nvPr>
        </p:nvSpPr>
        <p:spPr/>
        <p:txBody>
          <a:bodyPr/>
          <a:lstStyle/>
          <a:p>
            <a:r>
              <a:rPr lang="en-US" dirty="0" smtClean="0"/>
              <a:t>Foreign Issues </a:t>
            </a:r>
            <a:endParaRPr lang="en-US" dirty="0"/>
          </a:p>
        </p:txBody>
      </p:sp>
      <p:sp>
        <p:nvSpPr>
          <p:cNvPr id="8" name="Content Placeholder 7"/>
          <p:cNvSpPr>
            <a:spLocks noGrp="1"/>
          </p:cNvSpPr>
          <p:nvPr>
            <p:ph sz="quarter" idx="4"/>
          </p:nvPr>
        </p:nvSpPr>
        <p:spPr/>
        <p:txBody>
          <a:bodyPr>
            <a:normAutofit fontScale="77500" lnSpcReduction="20000"/>
          </a:bodyPr>
          <a:lstStyle/>
          <a:p>
            <a:r>
              <a:rPr lang="en-US" dirty="0" smtClean="0"/>
              <a:t>Iran-Contra Affair (Latin America)-Sale of arms to Iran and using money to fund anti-Communist forces in Nicaragua to overthrow government </a:t>
            </a:r>
          </a:p>
          <a:p>
            <a:r>
              <a:rPr lang="en-US" dirty="0" smtClean="0"/>
              <a:t>End of the Cold War-Soviet Union economic collapse leads to the end of communism in Europe </a:t>
            </a:r>
          </a:p>
          <a:p>
            <a:r>
              <a:rPr lang="en-US" dirty="0" smtClean="0"/>
              <a:t>First Gulf War-U.N. response to Saddam Hussein invasion of Kuwait </a:t>
            </a:r>
          </a:p>
          <a:p>
            <a:r>
              <a:rPr lang="en-US" dirty="0" smtClean="0"/>
              <a:t>Somalia-Troops sent by Bush to make sure food gets to people, several special forces killed in capturing warlord (Clinton pulls U.S. out)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8" grpId="0" build="p"/>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alphaModFix amt="39000"/>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Bill Clinton</a:t>
            </a:r>
            <a:endParaRPr lang="en-US" dirty="0"/>
          </a:p>
        </p:txBody>
      </p:sp>
      <p:sp>
        <p:nvSpPr>
          <p:cNvPr id="3" name="Text Placeholder 2"/>
          <p:cNvSpPr>
            <a:spLocks noGrp="1"/>
          </p:cNvSpPr>
          <p:nvPr>
            <p:ph type="body" idx="1"/>
          </p:nvPr>
        </p:nvSpPr>
        <p:spPr/>
        <p:txBody>
          <a:bodyPr/>
          <a:lstStyle/>
          <a:p>
            <a:pPr algn="ctr"/>
            <a:r>
              <a:rPr lang="en-US" dirty="0" smtClean="0"/>
              <a:t>Domestic  </a:t>
            </a:r>
            <a:endParaRPr lang="en-US" dirty="0"/>
          </a:p>
        </p:txBody>
      </p:sp>
      <p:sp>
        <p:nvSpPr>
          <p:cNvPr id="4" name="Content Placeholder 3"/>
          <p:cNvSpPr>
            <a:spLocks noGrp="1"/>
          </p:cNvSpPr>
          <p:nvPr>
            <p:ph sz="half" idx="2"/>
          </p:nvPr>
        </p:nvSpPr>
        <p:spPr/>
        <p:txBody>
          <a:bodyPr>
            <a:normAutofit fontScale="85000" lnSpcReduction="10000"/>
          </a:bodyPr>
          <a:lstStyle/>
          <a:p>
            <a:r>
              <a:rPr lang="en-US" dirty="0" smtClean="0">
                <a:ea typeface="ＭＳ Ｐゴシック" pitchFamily="-84" charset="-128"/>
                <a:cs typeface="ＭＳ Ｐゴシック" pitchFamily="-84" charset="-128"/>
              </a:rPr>
              <a:t>Wanted to provide health care to everyone</a:t>
            </a:r>
          </a:p>
          <a:p>
            <a:r>
              <a:rPr lang="en-US" dirty="0" smtClean="0">
                <a:ea typeface="ＭＳ Ｐゴシック" pitchFamily="-84" charset="-128"/>
                <a:cs typeface="ＭＳ Ｐゴシック" pitchFamily="-84" charset="-128"/>
              </a:rPr>
              <a:t>Loses House and Senate leading to a government shut down</a:t>
            </a:r>
          </a:p>
          <a:p>
            <a:r>
              <a:rPr lang="en-US" dirty="0" smtClean="0">
                <a:ea typeface="ＭＳ Ｐゴシック" pitchFamily="-84" charset="-128"/>
                <a:cs typeface="ＭＳ Ｐゴシック" pitchFamily="-84" charset="-128"/>
              </a:rPr>
              <a:t>Clinton lies under oath to Congress about his sexual relationship with White House intern Monica Lewinsky which leads to impeachment</a:t>
            </a:r>
          </a:p>
          <a:p>
            <a:r>
              <a:rPr lang="en-US" dirty="0" smtClean="0">
                <a:ea typeface="ＭＳ Ｐゴシック" pitchFamily="-84" charset="-128"/>
                <a:cs typeface="ＭＳ Ｐゴシック" pitchFamily="-84" charset="-128"/>
              </a:rPr>
              <a:t>Terrorist attacks-WTC (1993) and Oklahoma City (1995)</a:t>
            </a:r>
          </a:p>
          <a:p>
            <a:r>
              <a:rPr lang="en-US" dirty="0" smtClean="0">
                <a:ea typeface="ＭＳ Ｐゴシック" pitchFamily="-84" charset="-128"/>
                <a:cs typeface="ＭＳ Ｐゴシック" pitchFamily="-84" charset="-128"/>
              </a:rPr>
              <a:t>Balanced Budget (government took in more $ than we spent)  </a:t>
            </a:r>
          </a:p>
          <a:p>
            <a:endParaRPr lang="en-US" dirty="0"/>
          </a:p>
        </p:txBody>
      </p:sp>
      <p:sp>
        <p:nvSpPr>
          <p:cNvPr id="5" name="Text Placeholder 4"/>
          <p:cNvSpPr>
            <a:spLocks noGrp="1"/>
          </p:cNvSpPr>
          <p:nvPr>
            <p:ph type="body" sz="quarter" idx="3"/>
          </p:nvPr>
        </p:nvSpPr>
        <p:spPr/>
        <p:txBody>
          <a:bodyPr/>
          <a:lstStyle/>
          <a:p>
            <a:pPr algn="ctr"/>
            <a:r>
              <a:rPr lang="en-US" dirty="0" smtClean="0"/>
              <a:t>Foreign</a:t>
            </a:r>
            <a:endParaRPr lang="en-US" dirty="0"/>
          </a:p>
        </p:txBody>
      </p:sp>
      <p:sp>
        <p:nvSpPr>
          <p:cNvPr id="6" name="Content Placeholder 5"/>
          <p:cNvSpPr>
            <a:spLocks noGrp="1"/>
          </p:cNvSpPr>
          <p:nvPr>
            <p:ph sz="quarter" idx="4"/>
          </p:nvPr>
        </p:nvSpPr>
        <p:spPr/>
        <p:txBody>
          <a:bodyPr>
            <a:normAutofit fontScale="92500" lnSpcReduction="10000"/>
          </a:bodyPr>
          <a:lstStyle/>
          <a:p>
            <a:r>
              <a:rPr lang="en-US" dirty="0" smtClean="0">
                <a:ea typeface="ＭＳ Ｐゴシック" pitchFamily="-84" charset="-128"/>
                <a:cs typeface="ＭＳ Ｐゴシック" pitchFamily="-84" charset="-128"/>
              </a:rPr>
              <a:t>Pulls out of Somalia (Black 	Hawk Down)</a:t>
            </a:r>
          </a:p>
          <a:p>
            <a:r>
              <a:rPr lang="en-US" dirty="0" smtClean="0">
                <a:ea typeface="ＭＳ Ｐゴシック" pitchFamily="-84" charset="-128"/>
                <a:cs typeface="ＭＳ Ｐゴシック" pitchFamily="-84" charset="-128"/>
              </a:rPr>
              <a:t>U.S. and U.N. forces join to stop genocide in Kosovo (former Yugoslavia)</a:t>
            </a:r>
          </a:p>
          <a:p>
            <a:r>
              <a:rPr lang="en-US" dirty="0" smtClean="0">
                <a:ea typeface="ＭＳ Ｐゴシック" pitchFamily="-84" charset="-128"/>
                <a:cs typeface="ＭＳ Ｐゴシック" pitchFamily="-84" charset="-128"/>
              </a:rPr>
              <a:t>U.S. and U.N. forces oust unelected military government from power in Haiti </a:t>
            </a:r>
          </a:p>
          <a:p>
            <a:r>
              <a:rPr lang="en-US" dirty="0" smtClean="0">
                <a:ea typeface="ＭＳ Ｐゴシック" pitchFamily="-84" charset="-128"/>
                <a:cs typeface="ＭＳ Ｐゴシック" pitchFamily="-84" charset="-128"/>
              </a:rPr>
              <a:t>NAFTA-opened up free trade between Canada, U.S. and Mexico</a:t>
            </a:r>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
                                            <p:txEl>
                                              <p:pRg st="2" end="2"/>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build="p"/>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Trivia</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If the President and Vice President should die, resign, or otherwise become unable to continue in office, what political position would assume the office of President of the United States, and which person currently holds that position?</a:t>
            </a:r>
          </a:p>
          <a:p>
            <a:pPr lvl="1"/>
            <a:r>
              <a:rPr lang="en-US" dirty="0" smtClean="0"/>
              <a:t>Speaker of the House (Dennis Hastert)</a:t>
            </a:r>
          </a:p>
          <a:p>
            <a:r>
              <a:rPr lang="en-US" dirty="0" smtClean="0"/>
              <a:t>In one day your heart beats approximately how many times?</a:t>
            </a:r>
          </a:p>
          <a:p>
            <a:pPr lvl="1"/>
            <a:r>
              <a:rPr lang="en-US" dirty="0" smtClean="0"/>
              <a:t>100,000</a:t>
            </a:r>
          </a:p>
          <a:p>
            <a:r>
              <a:rPr lang="en-US" dirty="0" smtClean="0"/>
              <a:t>How much (percentage) of the human body is made up of water?</a:t>
            </a:r>
          </a:p>
          <a:p>
            <a:pPr lvl="1"/>
            <a:r>
              <a:rPr lang="en-US" dirty="0" smtClean="0"/>
              <a:t>75%</a:t>
            </a:r>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alphaModFix amt="29000"/>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Richard Nixon</a:t>
            </a:r>
            <a:endParaRPr lang="en-US" dirty="0"/>
          </a:p>
        </p:txBody>
      </p:sp>
      <p:sp>
        <p:nvSpPr>
          <p:cNvPr id="4" name="Text Placeholder 3"/>
          <p:cNvSpPr>
            <a:spLocks noGrp="1"/>
          </p:cNvSpPr>
          <p:nvPr>
            <p:ph type="body" idx="1"/>
          </p:nvPr>
        </p:nvSpPr>
        <p:spPr/>
        <p:txBody>
          <a:bodyPr/>
          <a:lstStyle/>
          <a:p>
            <a:r>
              <a:rPr lang="en-US" dirty="0" smtClean="0"/>
              <a:t>Problems</a:t>
            </a:r>
            <a:endParaRPr lang="en-US" dirty="0"/>
          </a:p>
        </p:txBody>
      </p:sp>
      <p:sp>
        <p:nvSpPr>
          <p:cNvPr id="5" name="Content Placeholder 4"/>
          <p:cNvSpPr>
            <a:spLocks noGrp="1"/>
          </p:cNvSpPr>
          <p:nvPr>
            <p:ph sz="half" idx="2"/>
          </p:nvPr>
        </p:nvSpPr>
        <p:spPr/>
        <p:txBody>
          <a:bodyPr/>
          <a:lstStyle/>
          <a:p>
            <a:r>
              <a:rPr lang="en-US" dirty="0"/>
              <a:t>Size and power of the federal government </a:t>
            </a:r>
          </a:p>
        </p:txBody>
      </p:sp>
      <p:sp>
        <p:nvSpPr>
          <p:cNvPr id="6" name="Text Placeholder 5"/>
          <p:cNvSpPr>
            <a:spLocks noGrp="1"/>
          </p:cNvSpPr>
          <p:nvPr>
            <p:ph type="body" sz="quarter" idx="3"/>
          </p:nvPr>
        </p:nvSpPr>
        <p:spPr/>
        <p:txBody>
          <a:bodyPr/>
          <a:lstStyle/>
          <a:p>
            <a:r>
              <a:rPr lang="en-US" dirty="0" smtClean="0"/>
              <a:t>Policies </a:t>
            </a:r>
            <a:endParaRPr lang="en-US" dirty="0"/>
          </a:p>
        </p:txBody>
      </p:sp>
      <p:sp>
        <p:nvSpPr>
          <p:cNvPr id="7" name="Content Placeholder 6"/>
          <p:cNvSpPr>
            <a:spLocks noGrp="1"/>
          </p:cNvSpPr>
          <p:nvPr>
            <p:ph sz="quarter" idx="4"/>
          </p:nvPr>
        </p:nvSpPr>
        <p:spPr/>
        <p:txBody>
          <a:bodyPr/>
          <a:lstStyle/>
          <a:p>
            <a:r>
              <a:rPr lang="en-US" dirty="0" smtClean="0"/>
              <a:t>Adopted the policy of New Federalism giving the states more power</a:t>
            </a:r>
          </a:p>
          <a:p>
            <a:r>
              <a:rPr lang="en-US" dirty="0" smtClean="0"/>
              <a:t>Gave states money to decide (block grants) where they want to allocate money</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alphaModFix amt="34000"/>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Richard Nixon</a:t>
            </a:r>
            <a:endParaRPr lang="en-US" dirty="0"/>
          </a:p>
        </p:txBody>
      </p:sp>
      <p:sp>
        <p:nvSpPr>
          <p:cNvPr id="4" name="Text Placeholder 3"/>
          <p:cNvSpPr>
            <a:spLocks noGrp="1"/>
          </p:cNvSpPr>
          <p:nvPr>
            <p:ph type="body" idx="1"/>
          </p:nvPr>
        </p:nvSpPr>
        <p:spPr/>
        <p:txBody>
          <a:bodyPr/>
          <a:lstStyle/>
          <a:p>
            <a:r>
              <a:rPr lang="en-US" dirty="0" smtClean="0"/>
              <a:t>Problems</a:t>
            </a:r>
            <a:endParaRPr lang="en-US" dirty="0"/>
          </a:p>
        </p:txBody>
      </p:sp>
      <p:sp>
        <p:nvSpPr>
          <p:cNvPr id="5" name="Content Placeholder 4"/>
          <p:cNvSpPr>
            <a:spLocks noGrp="1"/>
          </p:cNvSpPr>
          <p:nvPr>
            <p:ph sz="half" idx="2"/>
          </p:nvPr>
        </p:nvSpPr>
        <p:spPr/>
        <p:txBody>
          <a:bodyPr/>
          <a:lstStyle/>
          <a:p>
            <a:r>
              <a:rPr lang="en-US" dirty="0"/>
              <a:t>Inefficiency of the welfare system</a:t>
            </a:r>
            <a:r>
              <a:rPr lang="en-US" dirty="0" smtClean="0"/>
              <a:t> </a:t>
            </a:r>
            <a:endParaRPr lang="en-US" dirty="0"/>
          </a:p>
        </p:txBody>
      </p:sp>
      <p:sp>
        <p:nvSpPr>
          <p:cNvPr id="6" name="Text Placeholder 5"/>
          <p:cNvSpPr>
            <a:spLocks noGrp="1"/>
          </p:cNvSpPr>
          <p:nvPr>
            <p:ph type="body" sz="quarter" idx="3"/>
          </p:nvPr>
        </p:nvSpPr>
        <p:spPr/>
        <p:txBody>
          <a:bodyPr/>
          <a:lstStyle/>
          <a:p>
            <a:r>
              <a:rPr lang="en-US" dirty="0" smtClean="0"/>
              <a:t>Policies </a:t>
            </a:r>
            <a:endParaRPr lang="en-US" dirty="0"/>
          </a:p>
        </p:txBody>
      </p:sp>
      <p:sp>
        <p:nvSpPr>
          <p:cNvPr id="7" name="Content Placeholder 6"/>
          <p:cNvSpPr>
            <a:spLocks noGrp="1"/>
          </p:cNvSpPr>
          <p:nvPr>
            <p:ph sz="quarter" idx="4"/>
          </p:nvPr>
        </p:nvSpPr>
        <p:spPr/>
        <p:txBody>
          <a:bodyPr/>
          <a:lstStyle/>
          <a:p>
            <a:r>
              <a:rPr lang="en-US" dirty="0" smtClean="0"/>
              <a:t>Backed the family assistance plan (FAP)</a:t>
            </a:r>
          </a:p>
          <a:p>
            <a:pPr lvl="1"/>
            <a:r>
              <a:rPr lang="en-US" dirty="0" smtClean="0"/>
              <a:t>Must work to get assistance (failed to pass in Congress)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alphaModFix amt="39000"/>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Richard Nixon</a:t>
            </a:r>
            <a:endParaRPr lang="en-US" dirty="0"/>
          </a:p>
        </p:txBody>
      </p:sp>
      <p:sp>
        <p:nvSpPr>
          <p:cNvPr id="4" name="Text Placeholder 3"/>
          <p:cNvSpPr>
            <a:spLocks noGrp="1"/>
          </p:cNvSpPr>
          <p:nvPr>
            <p:ph type="body" idx="1"/>
          </p:nvPr>
        </p:nvSpPr>
        <p:spPr/>
        <p:txBody>
          <a:bodyPr/>
          <a:lstStyle/>
          <a:p>
            <a:r>
              <a:rPr lang="en-US" dirty="0" smtClean="0"/>
              <a:t>Problems</a:t>
            </a:r>
            <a:endParaRPr lang="en-US" dirty="0"/>
          </a:p>
        </p:txBody>
      </p:sp>
      <p:sp>
        <p:nvSpPr>
          <p:cNvPr id="5" name="Content Placeholder 4"/>
          <p:cNvSpPr>
            <a:spLocks noGrp="1"/>
          </p:cNvSpPr>
          <p:nvPr>
            <p:ph sz="half" idx="2"/>
          </p:nvPr>
        </p:nvSpPr>
        <p:spPr/>
        <p:txBody>
          <a:bodyPr/>
          <a:lstStyle/>
          <a:p>
            <a:r>
              <a:rPr lang="en-US" dirty="0"/>
              <a:t>Vietnam War and domestic disorder</a:t>
            </a:r>
            <a:r>
              <a:rPr lang="en-US" dirty="0" smtClean="0"/>
              <a:t> </a:t>
            </a:r>
            <a:endParaRPr lang="en-US" dirty="0"/>
          </a:p>
        </p:txBody>
      </p:sp>
      <p:sp>
        <p:nvSpPr>
          <p:cNvPr id="6" name="Text Placeholder 5"/>
          <p:cNvSpPr>
            <a:spLocks noGrp="1"/>
          </p:cNvSpPr>
          <p:nvPr>
            <p:ph type="body" sz="quarter" idx="3"/>
          </p:nvPr>
        </p:nvSpPr>
        <p:spPr/>
        <p:txBody>
          <a:bodyPr/>
          <a:lstStyle/>
          <a:p>
            <a:r>
              <a:rPr lang="en-US" dirty="0" smtClean="0"/>
              <a:t>Policies </a:t>
            </a:r>
            <a:endParaRPr lang="en-US" dirty="0"/>
          </a:p>
        </p:txBody>
      </p:sp>
      <p:sp>
        <p:nvSpPr>
          <p:cNvPr id="7" name="Content Placeholder 6"/>
          <p:cNvSpPr>
            <a:spLocks noGrp="1"/>
          </p:cNvSpPr>
          <p:nvPr>
            <p:ph sz="quarter" idx="4"/>
          </p:nvPr>
        </p:nvSpPr>
        <p:spPr/>
        <p:txBody>
          <a:bodyPr>
            <a:normAutofit fontScale="92500" lnSpcReduction="20000"/>
          </a:bodyPr>
          <a:lstStyle/>
          <a:p>
            <a:r>
              <a:rPr lang="en-US" dirty="0" smtClean="0"/>
              <a:t>De-escalated the war in Vietnam (brought troops home)</a:t>
            </a:r>
          </a:p>
          <a:p>
            <a:pPr lvl="1"/>
            <a:r>
              <a:rPr lang="en-US" dirty="0" smtClean="0"/>
              <a:t>But escalated the war by bombing Laos and invading Cambodia</a:t>
            </a:r>
          </a:p>
          <a:p>
            <a:r>
              <a:rPr lang="en-US" dirty="0" smtClean="0"/>
              <a:t>Approved illegal wiretappings and used the FBI, CIA and IRS to go after people that he considered to be enemies to his administration (Black Panthers, Student Protesters, etc…)</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alphaModFix amt="32000"/>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Richard Nixon</a:t>
            </a:r>
            <a:endParaRPr lang="en-US" dirty="0"/>
          </a:p>
        </p:txBody>
      </p:sp>
      <p:sp>
        <p:nvSpPr>
          <p:cNvPr id="4" name="Text Placeholder 3"/>
          <p:cNvSpPr>
            <a:spLocks noGrp="1"/>
          </p:cNvSpPr>
          <p:nvPr>
            <p:ph type="body" idx="1"/>
          </p:nvPr>
        </p:nvSpPr>
        <p:spPr/>
        <p:txBody>
          <a:bodyPr/>
          <a:lstStyle/>
          <a:p>
            <a:r>
              <a:rPr lang="en-US" dirty="0" smtClean="0"/>
              <a:t>Problems</a:t>
            </a:r>
            <a:endParaRPr lang="en-US" dirty="0"/>
          </a:p>
        </p:txBody>
      </p:sp>
      <p:sp>
        <p:nvSpPr>
          <p:cNvPr id="5" name="Content Placeholder 4"/>
          <p:cNvSpPr>
            <a:spLocks noGrp="1"/>
          </p:cNvSpPr>
          <p:nvPr>
            <p:ph sz="half" idx="2"/>
          </p:nvPr>
        </p:nvSpPr>
        <p:spPr/>
        <p:txBody>
          <a:bodyPr/>
          <a:lstStyle/>
          <a:p>
            <a:r>
              <a:rPr lang="en-US" dirty="0"/>
              <a:t>Nixon reelection </a:t>
            </a:r>
          </a:p>
        </p:txBody>
      </p:sp>
      <p:sp>
        <p:nvSpPr>
          <p:cNvPr id="6" name="Text Placeholder 5"/>
          <p:cNvSpPr>
            <a:spLocks noGrp="1"/>
          </p:cNvSpPr>
          <p:nvPr>
            <p:ph type="body" sz="quarter" idx="3"/>
          </p:nvPr>
        </p:nvSpPr>
        <p:spPr/>
        <p:txBody>
          <a:bodyPr/>
          <a:lstStyle/>
          <a:p>
            <a:r>
              <a:rPr lang="en-US" dirty="0" smtClean="0"/>
              <a:t>Policies </a:t>
            </a:r>
            <a:endParaRPr lang="en-US" dirty="0"/>
          </a:p>
        </p:txBody>
      </p:sp>
      <p:sp>
        <p:nvSpPr>
          <p:cNvPr id="7" name="Content Placeholder 6"/>
          <p:cNvSpPr>
            <a:spLocks noGrp="1"/>
          </p:cNvSpPr>
          <p:nvPr>
            <p:ph sz="quarter" idx="4"/>
          </p:nvPr>
        </p:nvSpPr>
        <p:spPr/>
        <p:txBody>
          <a:bodyPr/>
          <a:lstStyle/>
          <a:p>
            <a:r>
              <a:rPr lang="en-US" dirty="0" smtClean="0"/>
              <a:t>Adopted the Southern Strategy to attract Southern voters who were dissatisfied with desegregation by the Supreme Court by slowing Civil Rights Legislation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alphaModFix amt="35000"/>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Richard Nixon</a:t>
            </a:r>
            <a:endParaRPr lang="en-US" dirty="0"/>
          </a:p>
        </p:txBody>
      </p:sp>
      <p:sp>
        <p:nvSpPr>
          <p:cNvPr id="4" name="Text Placeholder 3"/>
          <p:cNvSpPr>
            <a:spLocks noGrp="1"/>
          </p:cNvSpPr>
          <p:nvPr>
            <p:ph type="body" idx="1"/>
          </p:nvPr>
        </p:nvSpPr>
        <p:spPr/>
        <p:txBody>
          <a:bodyPr/>
          <a:lstStyle/>
          <a:p>
            <a:r>
              <a:rPr lang="en-US" dirty="0" smtClean="0"/>
              <a:t>Problems</a:t>
            </a:r>
            <a:endParaRPr lang="en-US" dirty="0"/>
          </a:p>
        </p:txBody>
      </p:sp>
      <p:sp>
        <p:nvSpPr>
          <p:cNvPr id="5" name="Content Placeholder 4"/>
          <p:cNvSpPr>
            <a:spLocks noGrp="1"/>
          </p:cNvSpPr>
          <p:nvPr>
            <p:ph sz="half" idx="2"/>
          </p:nvPr>
        </p:nvSpPr>
        <p:spPr/>
        <p:txBody>
          <a:bodyPr/>
          <a:lstStyle/>
          <a:p>
            <a:r>
              <a:rPr lang="en-US" dirty="0"/>
              <a:t>Liberalism of Supreme Court justices </a:t>
            </a:r>
          </a:p>
        </p:txBody>
      </p:sp>
      <p:sp>
        <p:nvSpPr>
          <p:cNvPr id="6" name="Text Placeholder 5"/>
          <p:cNvSpPr>
            <a:spLocks noGrp="1"/>
          </p:cNvSpPr>
          <p:nvPr>
            <p:ph type="body" sz="quarter" idx="3"/>
          </p:nvPr>
        </p:nvSpPr>
        <p:spPr/>
        <p:txBody>
          <a:bodyPr/>
          <a:lstStyle/>
          <a:p>
            <a:r>
              <a:rPr lang="en-US" dirty="0" smtClean="0"/>
              <a:t>Policies </a:t>
            </a:r>
            <a:endParaRPr lang="en-US" dirty="0"/>
          </a:p>
        </p:txBody>
      </p:sp>
      <p:sp>
        <p:nvSpPr>
          <p:cNvPr id="7" name="Content Placeholder 6"/>
          <p:cNvSpPr>
            <a:spLocks noGrp="1"/>
          </p:cNvSpPr>
          <p:nvPr>
            <p:ph sz="quarter" idx="4"/>
          </p:nvPr>
        </p:nvSpPr>
        <p:spPr/>
        <p:txBody>
          <a:bodyPr/>
          <a:lstStyle/>
          <a:p>
            <a:r>
              <a:rPr lang="en-US" dirty="0" smtClean="0"/>
              <a:t>Replaced three retiring judges with more conservative justices</a:t>
            </a:r>
          </a:p>
          <a:p>
            <a:r>
              <a:rPr lang="en-US" dirty="0" smtClean="0"/>
              <a:t>Roe </a:t>
            </a:r>
            <a:r>
              <a:rPr lang="en-US" dirty="0" err="1" smtClean="0"/>
              <a:t>v</a:t>
            </a:r>
            <a:r>
              <a:rPr lang="en-US" dirty="0" smtClean="0"/>
              <a:t> Wade (abortion is made legal) </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alphaModFix amt="37000"/>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Richard Nixon</a:t>
            </a:r>
            <a:endParaRPr lang="en-US" dirty="0"/>
          </a:p>
        </p:txBody>
      </p:sp>
      <p:sp>
        <p:nvSpPr>
          <p:cNvPr id="4" name="Text Placeholder 3"/>
          <p:cNvSpPr>
            <a:spLocks noGrp="1"/>
          </p:cNvSpPr>
          <p:nvPr>
            <p:ph type="body" idx="1"/>
          </p:nvPr>
        </p:nvSpPr>
        <p:spPr/>
        <p:txBody>
          <a:bodyPr/>
          <a:lstStyle/>
          <a:p>
            <a:r>
              <a:rPr lang="en-US" dirty="0" smtClean="0"/>
              <a:t>Problems</a:t>
            </a:r>
            <a:endParaRPr lang="en-US" dirty="0"/>
          </a:p>
        </p:txBody>
      </p:sp>
      <p:sp>
        <p:nvSpPr>
          <p:cNvPr id="5" name="Content Placeholder 4"/>
          <p:cNvSpPr>
            <a:spLocks noGrp="1"/>
          </p:cNvSpPr>
          <p:nvPr>
            <p:ph sz="half" idx="2"/>
          </p:nvPr>
        </p:nvSpPr>
        <p:spPr/>
        <p:txBody>
          <a:bodyPr/>
          <a:lstStyle/>
          <a:p>
            <a:r>
              <a:rPr lang="en-US" dirty="0"/>
              <a:t>Stagflation and recession</a:t>
            </a:r>
            <a:r>
              <a:rPr lang="en-US" dirty="0" smtClean="0"/>
              <a:t> </a:t>
            </a:r>
            <a:endParaRPr lang="en-US" dirty="0"/>
          </a:p>
        </p:txBody>
      </p:sp>
      <p:sp>
        <p:nvSpPr>
          <p:cNvPr id="6" name="Text Placeholder 5"/>
          <p:cNvSpPr>
            <a:spLocks noGrp="1"/>
          </p:cNvSpPr>
          <p:nvPr>
            <p:ph type="body" sz="quarter" idx="3"/>
          </p:nvPr>
        </p:nvSpPr>
        <p:spPr/>
        <p:txBody>
          <a:bodyPr/>
          <a:lstStyle/>
          <a:p>
            <a:r>
              <a:rPr lang="en-US" dirty="0" smtClean="0"/>
              <a:t>Policies </a:t>
            </a:r>
            <a:endParaRPr lang="en-US" dirty="0"/>
          </a:p>
        </p:txBody>
      </p:sp>
      <p:sp>
        <p:nvSpPr>
          <p:cNvPr id="7" name="Content Placeholder 6"/>
          <p:cNvSpPr>
            <a:spLocks noGrp="1"/>
          </p:cNvSpPr>
          <p:nvPr>
            <p:ph sz="quarter" idx="4"/>
          </p:nvPr>
        </p:nvSpPr>
        <p:spPr/>
        <p:txBody>
          <a:bodyPr/>
          <a:lstStyle/>
          <a:p>
            <a:r>
              <a:rPr lang="en-US" dirty="0" smtClean="0"/>
              <a:t>Raised taxes, cut the budget, raised interest rates, instituted wage and price controls </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alphaModFix amt="35000"/>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Richard Nixon</a:t>
            </a:r>
            <a:endParaRPr lang="en-US" dirty="0"/>
          </a:p>
        </p:txBody>
      </p:sp>
      <p:sp>
        <p:nvSpPr>
          <p:cNvPr id="4" name="Text Placeholder 3"/>
          <p:cNvSpPr>
            <a:spLocks noGrp="1"/>
          </p:cNvSpPr>
          <p:nvPr>
            <p:ph type="body" idx="1"/>
          </p:nvPr>
        </p:nvSpPr>
        <p:spPr/>
        <p:txBody>
          <a:bodyPr/>
          <a:lstStyle/>
          <a:p>
            <a:r>
              <a:rPr lang="en-US" dirty="0" smtClean="0"/>
              <a:t>Problems</a:t>
            </a:r>
            <a:endParaRPr lang="en-US" dirty="0"/>
          </a:p>
        </p:txBody>
      </p:sp>
      <p:sp>
        <p:nvSpPr>
          <p:cNvPr id="5" name="Content Placeholder 4"/>
          <p:cNvSpPr>
            <a:spLocks noGrp="1"/>
          </p:cNvSpPr>
          <p:nvPr>
            <p:ph sz="half" idx="2"/>
          </p:nvPr>
        </p:nvSpPr>
        <p:spPr/>
        <p:txBody>
          <a:bodyPr/>
          <a:lstStyle/>
          <a:p>
            <a:r>
              <a:rPr lang="en-US" dirty="0"/>
              <a:t>U.S.-China relations (détente)</a:t>
            </a:r>
            <a:r>
              <a:rPr lang="en-US" dirty="0" smtClean="0"/>
              <a:t> </a:t>
            </a:r>
            <a:endParaRPr lang="en-US" dirty="0"/>
          </a:p>
        </p:txBody>
      </p:sp>
      <p:sp>
        <p:nvSpPr>
          <p:cNvPr id="6" name="Text Placeholder 5"/>
          <p:cNvSpPr>
            <a:spLocks noGrp="1"/>
          </p:cNvSpPr>
          <p:nvPr>
            <p:ph type="body" sz="quarter" idx="3"/>
          </p:nvPr>
        </p:nvSpPr>
        <p:spPr/>
        <p:txBody>
          <a:bodyPr/>
          <a:lstStyle/>
          <a:p>
            <a:r>
              <a:rPr lang="en-US" dirty="0" smtClean="0"/>
              <a:t>Policies </a:t>
            </a:r>
            <a:endParaRPr lang="en-US" dirty="0"/>
          </a:p>
        </p:txBody>
      </p:sp>
      <p:sp>
        <p:nvSpPr>
          <p:cNvPr id="7" name="Content Placeholder 6"/>
          <p:cNvSpPr>
            <a:spLocks noGrp="1"/>
          </p:cNvSpPr>
          <p:nvPr>
            <p:ph sz="quarter" idx="4"/>
          </p:nvPr>
        </p:nvSpPr>
        <p:spPr/>
        <p:txBody>
          <a:bodyPr/>
          <a:lstStyle/>
          <a:p>
            <a:r>
              <a:rPr lang="en-US" dirty="0" smtClean="0"/>
              <a:t>Visited China to open up political and economic discussion</a:t>
            </a:r>
          </a:p>
          <a:p>
            <a:r>
              <a:rPr lang="en-US" dirty="0" smtClean="0"/>
              <a:t>Goal was to make Soviet Union nervous </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1375</TotalTime>
  <Words>837</Words>
  <Application>Microsoft Macintosh PowerPoint</Application>
  <PresentationFormat>On-screen Show (4:3)</PresentationFormat>
  <Paragraphs>117</Paragraphs>
  <Slides>17</Slides>
  <Notes>0</Notes>
  <HiddenSlides>0</HiddenSlides>
  <MMClips>0</MMClips>
  <ScaleCrop>false</ScaleCrop>
  <HeadingPairs>
    <vt:vector size="4" baseType="variant">
      <vt:variant>
        <vt:lpstr>Design Template</vt:lpstr>
      </vt:variant>
      <vt:variant>
        <vt:i4>1</vt:i4>
      </vt:variant>
      <vt:variant>
        <vt:lpstr>Slide Titles</vt:lpstr>
      </vt:variant>
      <vt:variant>
        <vt:i4>17</vt:i4>
      </vt:variant>
    </vt:vector>
  </HeadingPairs>
  <TitlesOfParts>
    <vt:vector size="18" baseType="lpstr">
      <vt:lpstr>Office Theme</vt:lpstr>
      <vt:lpstr>Passage to a New Century</vt:lpstr>
      <vt:lpstr>Trivia</vt:lpstr>
      <vt:lpstr>Richard Nixon</vt:lpstr>
      <vt:lpstr>Richard Nixon</vt:lpstr>
      <vt:lpstr>Richard Nixon</vt:lpstr>
      <vt:lpstr>Richard Nixon</vt:lpstr>
      <vt:lpstr>Richard Nixon</vt:lpstr>
      <vt:lpstr>Richard Nixon</vt:lpstr>
      <vt:lpstr>Richard Nixon</vt:lpstr>
      <vt:lpstr>Richard Nixon</vt:lpstr>
      <vt:lpstr>The Ford and Carter Years</vt:lpstr>
      <vt:lpstr>Gerald Ford</vt:lpstr>
      <vt:lpstr>Jimmy Carter </vt:lpstr>
      <vt:lpstr>The Reagan and Bush Years</vt:lpstr>
      <vt:lpstr>Four factors that contributed to Ronald Reagan’s victory!! </vt:lpstr>
      <vt:lpstr>Policy of Reagan and Bush</vt:lpstr>
      <vt:lpstr>Bill Clinton</vt:lpstr>
    </vt:vector>
  </TitlesOfParts>
  <Company>Township H.S. District 214</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Passage to a New Century</dc:title>
  <dc:creator>Buffalo Grove High School</dc:creator>
  <cp:lastModifiedBy>Buffalo Grove High School</cp:lastModifiedBy>
  <cp:revision>13</cp:revision>
  <dcterms:created xsi:type="dcterms:W3CDTF">2013-05-30T12:13:16Z</dcterms:created>
  <dcterms:modified xsi:type="dcterms:W3CDTF">2013-05-30T12:23:59Z</dcterms:modified>
</cp:coreProperties>
</file>